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69"/>
  </p:notesMasterIdLst>
  <p:handoutMasterIdLst>
    <p:handoutMasterId r:id="rId70"/>
  </p:handoutMasterIdLst>
  <p:sldIdLst>
    <p:sldId id="798" r:id="rId2"/>
    <p:sldId id="799" r:id="rId3"/>
    <p:sldId id="715" r:id="rId4"/>
    <p:sldId id="716" r:id="rId5"/>
    <p:sldId id="717" r:id="rId6"/>
    <p:sldId id="718" r:id="rId7"/>
    <p:sldId id="719" r:id="rId8"/>
    <p:sldId id="720" r:id="rId9"/>
    <p:sldId id="800" r:id="rId10"/>
    <p:sldId id="847" r:id="rId11"/>
    <p:sldId id="848" r:id="rId12"/>
    <p:sldId id="842" r:id="rId13"/>
    <p:sldId id="846" r:id="rId14"/>
    <p:sldId id="845" r:id="rId15"/>
    <p:sldId id="844" r:id="rId16"/>
    <p:sldId id="843" r:id="rId17"/>
    <p:sldId id="835" r:id="rId18"/>
    <p:sldId id="841" r:id="rId19"/>
    <p:sldId id="840" r:id="rId20"/>
    <p:sldId id="839" r:id="rId21"/>
    <p:sldId id="838" r:id="rId22"/>
    <p:sldId id="837" r:id="rId23"/>
    <p:sldId id="836" r:id="rId24"/>
    <p:sldId id="832" r:id="rId25"/>
    <p:sldId id="834" r:id="rId26"/>
    <p:sldId id="833" r:id="rId27"/>
    <p:sldId id="808" r:id="rId28"/>
    <p:sldId id="831" r:id="rId29"/>
    <p:sldId id="830" r:id="rId30"/>
    <p:sldId id="829" r:id="rId31"/>
    <p:sldId id="828" r:id="rId32"/>
    <p:sldId id="827" r:id="rId33"/>
    <p:sldId id="826" r:id="rId34"/>
    <p:sldId id="825" r:id="rId35"/>
    <p:sldId id="824" r:id="rId36"/>
    <p:sldId id="822" r:id="rId37"/>
    <p:sldId id="823" r:id="rId38"/>
    <p:sldId id="821" r:id="rId39"/>
    <p:sldId id="820" r:id="rId40"/>
    <p:sldId id="819" r:id="rId41"/>
    <p:sldId id="818" r:id="rId42"/>
    <p:sldId id="817" r:id="rId43"/>
    <p:sldId id="816" r:id="rId44"/>
    <p:sldId id="815" r:id="rId45"/>
    <p:sldId id="814" r:id="rId46"/>
    <p:sldId id="813" r:id="rId47"/>
    <p:sldId id="812" r:id="rId48"/>
    <p:sldId id="811" r:id="rId49"/>
    <p:sldId id="810" r:id="rId50"/>
    <p:sldId id="809" r:id="rId51"/>
    <p:sldId id="728" r:id="rId52"/>
    <p:sldId id="807" r:id="rId53"/>
    <p:sldId id="855" r:id="rId54"/>
    <p:sldId id="750" r:id="rId55"/>
    <p:sldId id="850" r:id="rId56"/>
    <p:sldId id="852" r:id="rId57"/>
    <p:sldId id="853" r:id="rId58"/>
    <p:sldId id="856" r:id="rId59"/>
    <p:sldId id="857" r:id="rId60"/>
    <p:sldId id="858" r:id="rId61"/>
    <p:sldId id="859" r:id="rId62"/>
    <p:sldId id="860" r:id="rId63"/>
    <p:sldId id="862" r:id="rId64"/>
    <p:sldId id="861" r:id="rId65"/>
    <p:sldId id="863" r:id="rId66"/>
    <p:sldId id="851" r:id="rId67"/>
    <p:sldId id="854" r:id="rId68"/>
  </p:sldIdLst>
  <p:sldSz cx="12188825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7">
          <p15:clr>
            <a:srgbClr val="A4A3A4"/>
          </p15:clr>
        </p15:guide>
        <p15:guide id="2" pos="36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B5B7"/>
    <a:srgbClr val="86AAFF"/>
    <a:srgbClr val="000000"/>
    <a:srgbClr val="715DF6"/>
    <a:srgbClr val="180218"/>
    <a:srgbClr val="FF737F"/>
    <a:srgbClr val="9A0000"/>
    <a:srgbClr val="FF6868"/>
    <a:srgbClr val="9A9600"/>
    <a:srgbClr val="A51B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56" autoAdjust="0"/>
    <p:restoredTop sz="95928" autoAdjust="0"/>
  </p:normalViewPr>
  <p:slideViewPr>
    <p:cSldViewPr snapToGrid="0" showGuides="1">
      <p:cViewPr varScale="1">
        <p:scale>
          <a:sx n="78" d="100"/>
          <a:sy n="78" d="100"/>
        </p:scale>
        <p:origin x="943" y="43"/>
      </p:cViewPr>
      <p:guideLst>
        <p:guide orient="horz" pos="427"/>
        <p:guide pos="360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9" d="100"/>
          <a:sy n="89" d="100"/>
        </p:scale>
        <p:origin x="-2608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 i="1"/>
            </a:lvl1pPr>
          </a:lstStyle>
          <a:p>
            <a:pPr>
              <a:defRPr/>
            </a:pPr>
            <a:fld id="{8553313E-1F1C-D04E-9299-048379964A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221" name="Picture 5" descr="JavaOne-blac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038" y="8689975"/>
            <a:ext cx="1069975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941702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F2CCB1B-A173-CA4C-8538-C2EF296441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247" name="Picture 7" descr="JavaOne-black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4038" y="8689975"/>
            <a:ext cx="1069975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807803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CCB1B-A173-CA4C-8538-C2EF2964410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13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CCB1B-A173-CA4C-8538-C2EF29644101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529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CCB1B-A173-CA4C-8538-C2EF29644101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37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CCB1B-A173-CA4C-8538-C2EF29644101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092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CCB1B-A173-CA4C-8538-C2EF29644101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04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CCB1B-A173-CA4C-8538-C2EF29644101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059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CCB1B-A173-CA4C-8538-C2EF29644101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19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CCB1B-A173-CA4C-8538-C2EF29644101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98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CCB1B-A173-CA4C-8538-C2EF29644101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65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CCB1B-A173-CA4C-8538-C2EF29644101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1657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CCB1B-A173-CA4C-8538-C2EF29644101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80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CCB1B-A173-CA4C-8538-C2EF29644101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543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CCB1B-A173-CA4C-8538-C2EF29644101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9992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CCB1B-A173-CA4C-8538-C2EF29644101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5082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CCB1B-A173-CA4C-8538-C2EF29644101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3856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CCB1B-A173-CA4C-8538-C2EF29644101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6143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CCB1B-A173-CA4C-8538-C2EF29644101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911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CCB1B-A173-CA4C-8538-C2EF29644101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977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CCB1B-A173-CA4C-8538-C2EF29644101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936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CCB1B-A173-CA4C-8538-C2EF29644101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9242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CCB1B-A173-CA4C-8538-C2EF29644101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2865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CCB1B-A173-CA4C-8538-C2EF29644101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997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CCB1B-A173-CA4C-8538-C2EF29644101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6430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CCB1B-A173-CA4C-8538-C2EF29644101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344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CCB1B-A173-CA4C-8538-C2EF29644101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381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CCB1B-A173-CA4C-8538-C2EF29644101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190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CCB1B-A173-CA4C-8538-C2EF29644101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8177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CCB1B-A173-CA4C-8538-C2EF29644101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120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CCB1B-A173-CA4C-8538-C2EF29644101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434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CCB1B-A173-CA4C-8538-C2EF29644101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848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CCB1B-A173-CA4C-8538-C2EF29644101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174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CCB1B-A173-CA4C-8538-C2EF29644101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9082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CCB1B-A173-CA4C-8538-C2EF29644101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44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CCB1B-A173-CA4C-8538-C2EF29644101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802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CCB1B-A173-CA4C-8538-C2EF29644101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9666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CCB1B-A173-CA4C-8538-C2EF29644101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163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CCB1B-A173-CA4C-8538-C2EF29644101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8903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CCB1B-A173-CA4C-8538-C2EF29644101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740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CCB1B-A173-CA4C-8538-C2EF29644101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9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CCB1B-A173-CA4C-8538-C2EF29644101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15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CCB1B-A173-CA4C-8538-C2EF29644101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906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CCB1B-A173-CA4C-8538-C2EF29644101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59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CCB1B-A173-CA4C-8538-C2EF2964410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24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12198275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14162" y="1752602"/>
            <a:ext cx="10360501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14162" y="3611607"/>
            <a:ext cx="10360501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5018" y="4953000"/>
            <a:ext cx="12193844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email">
                <a:alphaModFix amt="5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 eaLnBrk="1" latinLnBrk="0" hangingPunct="1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1481330"/>
            <a:ext cx="10969943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E1B992-0A69-AE4B-B187-FE53CB07681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2974" y="274641"/>
            <a:ext cx="2369343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41"/>
            <a:ext cx="8430604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E1B992-0A69-AE4B-B187-FE53CB07681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105" y="268101"/>
            <a:ext cx="8756438" cy="59478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103" y="1552224"/>
            <a:ext cx="10851440" cy="443381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700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 sz="24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7033694" y="6356355"/>
            <a:ext cx="990614" cy="366183"/>
          </a:xfrm>
          <a:prstGeom prst="rect">
            <a:avLst/>
          </a:prstGeom>
        </p:spPr>
        <p:txBody>
          <a:bodyPr lIns="121899" tIns="60949" rIns="121899" bIns="60949"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6" name="Picture 24" descr="Small Red Square"/>
          <p:cNvPicPr>
            <a:picLocks noChangeAspect="1" noChangeArrowheads="1"/>
          </p:cNvPicPr>
          <p:nvPr userDrawn="1"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44325" y="1"/>
            <a:ext cx="2144500" cy="734484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43254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ew Template_Content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3"/>
            <a:ext cx="768151" cy="742951"/>
          </a:xfrm>
          <a:prstGeom prst="rect">
            <a:avLst/>
          </a:prstGeom>
          <a:gradFill flip="none" rotWithShape="1">
            <a:gsLst>
              <a:gs pos="20000">
                <a:srgbClr val="355469"/>
              </a:gs>
              <a:gs pos="90000">
                <a:schemeClr val="accent1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4" name="Group 13"/>
          <p:cNvGrpSpPr>
            <a:grpSpLocks/>
          </p:cNvGrpSpPr>
          <p:nvPr userDrawn="1"/>
        </p:nvGrpSpPr>
        <p:grpSpPr bwMode="auto">
          <a:xfrm>
            <a:off x="0" y="848786"/>
            <a:ext cx="12188825" cy="5585883"/>
            <a:chOff x="0" y="1066800"/>
            <a:chExt cx="9144001" cy="4510071"/>
          </a:xfrm>
        </p:grpSpPr>
        <p:sp>
          <p:nvSpPr>
            <p:cNvPr id="5" name="Rectangle 4"/>
            <p:cNvSpPr/>
            <p:nvPr/>
          </p:nvSpPr>
          <p:spPr>
            <a:xfrm>
              <a:off x="0" y="1066800"/>
              <a:ext cx="9140826" cy="4310118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75000"/>
                  </a:schemeClr>
                </a:gs>
                <a:gs pos="1250">
                  <a:schemeClr val="bg1"/>
                </a:gs>
                <a:gs pos="66000">
                  <a:schemeClr val="bg1">
                    <a:lumMod val="9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498" y="5326698"/>
              <a:ext cx="9141503" cy="250173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1250">
                  <a:schemeClr val="bg1">
                    <a:alpha val="0"/>
                  </a:schemeClr>
                </a:gs>
                <a:gs pos="42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2183" y="327385"/>
            <a:ext cx="10969924" cy="5418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64997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ew Template_Content 2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2183" y="327387"/>
            <a:ext cx="10969924" cy="1025071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1072183" y="2029470"/>
            <a:ext cx="10969943" cy="4083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72183" y="1372308"/>
            <a:ext cx="10969943" cy="406400"/>
          </a:xfrm>
        </p:spPr>
        <p:txBody>
          <a:bodyPr anchor="t" anchorCtr="0"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sz="2700">
                <a:solidFill>
                  <a:schemeClr val="accent1"/>
                </a:solidFill>
              </a:defRPr>
            </a:lvl1pPr>
            <a:lvl2pPr marL="609493" indent="0">
              <a:buFontTx/>
              <a:buNone/>
              <a:defRPr/>
            </a:lvl2pPr>
            <a:lvl3pPr marL="1218987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767896" cy="743712"/>
          </a:xfrm>
          <a:prstGeom prst="rect">
            <a:avLst/>
          </a:prstGeom>
          <a:gradFill flip="none" rotWithShape="1">
            <a:gsLst>
              <a:gs pos="20000">
                <a:srgbClr val="355469"/>
              </a:gs>
              <a:gs pos="90000">
                <a:schemeClr val="accent1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9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307697-3216-BF49-AE76-CEF5DB81BAC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17" y="1059712"/>
            <a:ext cx="10360501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8922" y="2931712"/>
            <a:ext cx="6094413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E1B992-0A69-AE4B-B187-FE53CB07681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4847644" y="3005472"/>
            <a:ext cx="243777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4599154" y="3005472"/>
            <a:ext cx="243777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481329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481329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796DA0-0C56-DD46-80FB-87CF29228B6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3050"/>
            <a:ext cx="10969943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5410200"/>
            <a:ext cx="5385514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1756" y="5410200"/>
            <a:ext cx="538763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441" y="1444295"/>
            <a:ext cx="5385514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1444295"/>
            <a:ext cx="538763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C63C27-3ED6-844A-A176-988429DA070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1D6903-A681-394D-AEFC-E8182E3F626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945446-3C18-F44F-AE94-28F908EA92E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4876800"/>
            <a:ext cx="9973103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91265" y="5355102"/>
            <a:ext cx="529807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18882" y="274320"/>
            <a:ext cx="9970459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67040" y="6407944"/>
            <a:ext cx="2559653" cy="365760"/>
          </a:xfrm>
        </p:spPr>
        <p:txBody>
          <a:bodyPr/>
          <a:lstStyle/>
          <a:p>
            <a:pPr eaLnBrk="1" latinLnBrk="0" hangingPunct="1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E1B992-0A69-AE4B-B187-FE53CB07681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1246" y="5443402"/>
            <a:ext cx="9547913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721" y="189968"/>
            <a:ext cx="11579384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 eaLnBrk="1" latinLnBrk="0" hangingPunct="1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38576" y="6407945"/>
            <a:ext cx="31334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20" y="4865122"/>
            <a:ext cx="10764439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65524" y="5944936"/>
            <a:ext cx="658578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47455" y="5939011"/>
            <a:ext cx="4919320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8054" y="5791253"/>
            <a:ext cx="4535237" cy="1080868"/>
          </a:xfrm>
          <a:prstGeom prst="rtTriangle">
            <a:avLst/>
          </a:prstGeom>
          <a:blipFill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12312" y="5787739"/>
            <a:ext cx="4539496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11549141" y="4988440"/>
            <a:ext cx="243777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11300651" y="4988440"/>
            <a:ext cx="243777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665524" y="5944936"/>
            <a:ext cx="658578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47455" y="5939011"/>
            <a:ext cx="4919320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8054" y="5791253"/>
            <a:ext cx="4535237" cy="1080868"/>
          </a:xfrm>
          <a:prstGeom prst="rtTriangle">
            <a:avLst/>
          </a:prstGeom>
          <a:blipFill>
            <a:blip r:embed="rId16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2312" y="5787739"/>
            <a:ext cx="4539496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441" y="1481329"/>
            <a:ext cx="10969943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8967040" y="6407944"/>
            <a:ext cx="2559653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eaLnBrk="1" latinLnBrk="0" hangingPunct="1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5838576" y="6407945"/>
            <a:ext cx="3133425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1526693" y="6407945"/>
            <a:ext cx="487553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B0E1B992-0A69-AE4B-B187-FE53CB07681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76" r:id="rId12"/>
    <p:sldLayoutId id="2147483680" r:id="rId13"/>
    <p:sldLayoutId id="2147483681" r:id="rId14"/>
  </p:sldLayoutIdLst>
  <p:transition>
    <p:fade/>
  </p:transition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steveonjava/devoxx4kids-lego-workshop?ref=http://steveonjava.com/java-lego-workshop-4-kids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2.jpeg"/><Relationship Id="rId5" Type="http://schemas.openxmlformats.org/officeDocument/2006/relationships/image" Target="../media/image59.jpeg"/><Relationship Id="rId4" Type="http://schemas.openxmlformats.org/officeDocument/2006/relationships/image" Target="../media/image6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slideshare.net/steveonjava/devoxx4kids-lego-workshop?ref=http://steveonjava.com/java-lego-workshop-4-kids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8.jpeg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7" Type="http://schemas.openxmlformats.org/officeDocument/2006/relationships/image" Target="../media/image8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2.jpeg"/><Relationship Id="rId5" Type="http://schemas.openxmlformats.org/officeDocument/2006/relationships/image" Target="../media/image85.jpeg"/><Relationship Id="rId4" Type="http://schemas.openxmlformats.org/officeDocument/2006/relationships/image" Target="../media/image8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0.jpeg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7" Type="http://schemas.openxmlformats.org/officeDocument/2006/relationships/image" Target="../media/image9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4.jpeg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slideshare.net/steveonjava/devoxx4kids-lego-workshop?ref=http://steveonjava.com/java-lego-workshop-4-kids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9.jpeg"/><Relationship Id="rId5" Type="http://schemas.openxmlformats.org/officeDocument/2006/relationships/image" Target="../media/image98.jpeg"/><Relationship Id="rId4" Type="http://schemas.openxmlformats.org/officeDocument/2006/relationships/image" Target="../media/image9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5.jpeg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2.jpeg"/><Relationship Id="rId5" Type="http://schemas.openxmlformats.org/officeDocument/2006/relationships/image" Target="../media/image111.jpeg"/><Relationship Id="rId4" Type="http://schemas.openxmlformats.org/officeDocument/2006/relationships/image" Target="../media/image11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5.jpeg"/><Relationship Id="rId4" Type="http://schemas.openxmlformats.org/officeDocument/2006/relationships/image" Target="../media/image11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7" Type="http://schemas.openxmlformats.org/officeDocument/2006/relationships/image" Target="../media/image12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9.jpeg"/><Relationship Id="rId5" Type="http://schemas.openxmlformats.org/officeDocument/2006/relationships/image" Target="../media/image118.jpeg"/><Relationship Id="rId4" Type="http://schemas.openxmlformats.org/officeDocument/2006/relationships/image" Target="../media/image11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4.jpeg"/><Relationship Id="rId5" Type="http://schemas.openxmlformats.org/officeDocument/2006/relationships/image" Target="../media/image123.jpeg"/><Relationship Id="rId4" Type="http://schemas.openxmlformats.org/officeDocument/2006/relationships/image" Target="../media/image12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8.jpeg"/><Relationship Id="rId5" Type="http://schemas.openxmlformats.org/officeDocument/2006/relationships/image" Target="../media/image127.jpeg"/><Relationship Id="rId4" Type="http://schemas.openxmlformats.org/officeDocument/2006/relationships/image" Target="../media/image12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1.jpeg"/><Relationship Id="rId4" Type="http://schemas.openxmlformats.org/officeDocument/2006/relationships/image" Target="../media/image13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slideshare.net/steveonjava/devoxx4kids-lego-workshop?ref=http://steveonjava.com/java-lego-workshop-4-kids/" TargetMode="Externa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4.jpeg"/><Relationship Id="rId4" Type="http://schemas.openxmlformats.org/officeDocument/2006/relationships/image" Target="../media/image13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7.jpeg"/><Relationship Id="rId5" Type="http://schemas.openxmlformats.org/officeDocument/2006/relationships/image" Target="../media/image132.jpeg"/><Relationship Id="rId4" Type="http://schemas.openxmlformats.org/officeDocument/2006/relationships/image" Target="../media/image136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0.jpeg"/><Relationship Id="rId4" Type="http://schemas.openxmlformats.org/officeDocument/2006/relationships/image" Target="../media/image139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go.com/en-us/mindstorms/learn-to-program" TargetMode="External"/><Relationship Id="rId2" Type="http://schemas.openxmlformats.org/officeDocument/2006/relationships/hyperlink" Target="https://www.lego.com/en-us/mindstorms/downloads/download-software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slideshare.net/steveonjava/devoxx4kids-lego-workshop?ref=http://steveonjava.com/java-lego-workshop-4-kids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slideshare.net/steveonjava/devoxx4kids-lego-workshop?ref=http://steveonjava.com/java-lego-workshop-4-kids/" TargetMode="Externa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slideshare.net/steveonjava/devoxx4kids-lego-workshop?ref=http://steveonjava.com/java-lego-workshop-4-kids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JCrete4Kids 2018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2706" y="3611607"/>
            <a:ext cx="10360501" cy="1199704"/>
          </a:xfrm>
        </p:spPr>
        <p:txBody>
          <a:bodyPr/>
          <a:lstStyle/>
          <a:p>
            <a:r>
              <a:rPr lang="en-US" dirty="0"/>
              <a:t>Lego </a:t>
            </a:r>
            <a:r>
              <a:rPr lang="en-US" dirty="0" err="1"/>
              <a:t>Mindstorms</a:t>
            </a:r>
            <a:r>
              <a:rPr lang="en-US" dirty="0"/>
              <a:t> workshop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1D6903-A681-394D-AEFC-E8182E3F626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829033" y="4121623"/>
            <a:ext cx="20713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Nikhil Nanivadekar</a:t>
            </a:r>
          </a:p>
          <a:p>
            <a:r>
              <a:rPr lang="en-US" sz="1600" dirty="0"/>
              <a:t>@</a:t>
            </a:r>
            <a:r>
              <a:rPr lang="en-US" sz="1600" dirty="0" err="1"/>
              <a:t>nikhilnanivade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Summer 2018</a:t>
            </a:r>
          </a:p>
        </p:txBody>
      </p:sp>
    </p:spTree>
    <p:extLst>
      <p:ext uri="{BB962C8B-B14F-4D97-AF65-F5344CB8AC3E}">
        <p14:creationId xmlns:p14="http://schemas.microsoft.com/office/powerpoint/2010/main" val="31226472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/>
              <a:t>Assemble base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11496548" y="6387848"/>
            <a:ext cx="487553" cy="365125"/>
          </a:xfrm>
        </p:spPr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788C7B-A823-4305-BB23-82A66331AB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0702" y="1520373"/>
            <a:ext cx="5547759" cy="327576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F526842-FD4A-4F0D-B38C-01BA96CC92A7}"/>
              </a:ext>
            </a:extLst>
          </p:cNvPr>
          <p:cNvGrpSpPr/>
          <p:nvPr/>
        </p:nvGrpSpPr>
        <p:grpSpPr>
          <a:xfrm>
            <a:off x="7162928" y="1260536"/>
            <a:ext cx="4119695" cy="4612725"/>
            <a:chOff x="7913077" y="1260537"/>
            <a:chExt cx="3369546" cy="37078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D95915E-DE02-4C74-83DF-0C4030264A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13077" y="1260537"/>
              <a:ext cx="3369546" cy="3707842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9B9B352-8161-4EBE-B99F-4913B11BF5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77719" y="1351503"/>
              <a:ext cx="1" cy="637793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579DF7E-A845-4A80-84C8-51F3DFB38A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37372" y="1351502"/>
              <a:ext cx="1" cy="637793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88975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/>
              <a:t>Assemble base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11496548" y="6387848"/>
            <a:ext cx="487553" cy="365125"/>
          </a:xfrm>
        </p:spPr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526842-FD4A-4F0D-B38C-01BA96CC92A7}"/>
              </a:ext>
            </a:extLst>
          </p:cNvPr>
          <p:cNvGrpSpPr/>
          <p:nvPr/>
        </p:nvGrpSpPr>
        <p:grpSpPr>
          <a:xfrm>
            <a:off x="383353" y="1465132"/>
            <a:ext cx="3610867" cy="3991124"/>
            <a:chOff x="7913077" y="1260537"/>
            <a:chExt cx="3369546" cy="37078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D95915E-DE02-4C74-83DF-0C4030264A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13077" y="1260537"/>
              <a:ext cx="3369546" cy="3707842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9B9B352-8161-4EBE-B99F-4913B11BF5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77719" y="1351503"/>
              <a:ext cx="1" cy="637793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579DF7E-A845-4A80-84C8-51F3DFB38A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37372" y="1351502"/>
              <a:ext cx="1" cy="637793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953A022-8DE5-407D-8474-062D91B761ED}"/>
              </a:ext>
            </a:extLst>
          </p:cNvPr>
          <p:cNvGrpSpPr/>
          <p:nvPr/>
        </p:nvGrpSpPr>
        <p:grpSpPr>
          <a:xfrm>
            <a:off x="5663621" y="1465132"/>
            <a:ext cx="5608905" cy="4538951"/>
            <a:chOff x="5663621" y="1465132"/>
            <a:chExt cx="5608905" cy="453895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FB76EE2-47BD-4186-9A36-EB7B6B15E4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4412" y="1465132"/>
              <a:ext cx="4786142" cy="4538951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B98A7AED-9961-492E-ADDC-EC5C74095BF2}"/>
                </a:ext>
              </a:extLst>
            </p:cNvPr>
            <p:cNvCxnSpPr/>
            <p:nvPr/>
          </p:nvCxnSpPr>
          <p:spPr>
            <a:xfrm>
              <a:off x="5702440" y="2130251"/>
              <a:ext cx="450887" cy="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1C76CE9-3B84-4693-BFF6-F8A5C0D25D7B}"/>
                </a:ext>
              </a:extLst>
            </p:cNvPr>
            <p:cNvCxnSpPr/>
            <p:nvPr/>
          </p:nvCxnSpPr>
          <p:spPr>
            <a:xfrm>
              <a:off x="5663621" y="2800141"/>
              <a:ext cx="450887" cy="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4D57734-9A5C-45A0-9A2D-AD681C6C07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55434" y="2113504"/>
              <a:ext cx="417092" cy="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7687E33-ABFD-4CE5-8FA8-971FC5E37E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66674" y="2800141"/>
              <a:ext cx="505852" cy="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838420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/>
              <a:t>Assemble base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11496548" y="6387848"/>
            <a:ext cx="487553" cy="365125"/>
          </a:xfrm>
        </p:spPr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28933A01-9D86-4016-8CD4-FE453A673E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182" y="1520372"/>
            <a:ext cx="5211305" cy="4436759"/>
          </a:xfrm>
          <a:prstGeom prst="rect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69BC89FD-B55A-49F5-8A44-4DE9875E952D}"/>
              </a:ext>
            </a:extLst>
          </p:cNvPr>
          <p:cNvGrpSpPr/>
          <p:nvPr/>
        </p:nvGrpSpPr>
        <p:grpSpPr>
          <a:xfrm>
            <a:off x="5918479" y="1524017"/>
            <a:ext cx="5886993" cy="5269252"/>
            <a:chOff x="5918479" y="1524017"/>
            <a:chExt cx="5886993" cy="5269252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9D66B06C-B2EA-4527-9D52-E5B32A6710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76646" y="1524017"/>
              <a:ext cx="4682619" cy="5269252"/>
            </a:xfrm>
            <a:prstGeom prst="rect">
              <a:avLst/>
            </a:prstGeom>
          </p:spPr>
        </p:pic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2EEDE2F-39A1-477B-A4DF-46CC1755834A}"/>
                </a:ext>
              </a:extLst>
            </p:cNvPr>
            <p:cNvCxnSpPr>
              <a:cxnSpLocks/>
            </p:cNvCxnSpPr>
            <p:nvPr/>
          </p:nvCxnSpPr>
          <p:spPr>
            <a:xfrm>
              <a:off x="5988818" y="2029767"/>
              <a:ext cx="658167" cy="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257989D-34EC-4809-8513-B43C58228594}"/>
                </a:ext>
              </a:extLst>
            </p:cNvPr>
            <p:cNvCxnSpPr>
              <a:cxnSpLocks/>
            </p:cNvCxnSpPr>
            <p:nvPr/>
          </p:nvCxnSpPr>
          <p:spPr>
            <a:xfrm>
              <a:off x="5918479" y="3121688"/>
              <a:ext cx="658167" cy="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F66B924-81F3-48AE-8B5D-3FC8B82AC0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07440" y="3183655"/>
              <a:ext cx="698032" cy="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AF1CEA6-E282-4043-9009-9BAA494222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07440" y="2080010"/>
              <a:ext cx="698032" cy="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935462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/>
              <a:t>Assemble base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11496548" y="6387848"/>
            <a:ext cx="487553" cy="365125"/>
          </a:xfrm>
        </p:spPr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2D09ED5-0EE3-4ED3-8627-9C39CB5CB7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0315" y="1884066"/>
            <a:ext cx="4553873" cy="34315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7FB1A26-EFE4-48A3-B0A6-4408AD73B6B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0048" y="1929287"/>
            <a:ext cx="3531996" cy="3099918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1EEF7772-6E52-4133-92F2-E3BBBB0D13FF}"/>
              </a:ext>
            </a:extLst>
          </p:cNvPr>
          <p:cNvGrpSpPr/>
          <p:nvPr/>
        </p:nvGrpSpPr>
        <p:grpSpPr>
          <a:xfrm>
            <a:off x="8212554" y="2140299"/>
            <a:ext cx="3883647" cy="2851908"/>
            <a:chOff x="8212554" y="2140299"/>
            <a:chExt cx="3883647" cy="285190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08E96E9-4440-4851-B01C-AD06114806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303"/>
            <a:stretch/>
          </p:blipFill>
          <p:spPr>
            <a:xfrm rot="5400000">
              <a:off x="9144518" y="1590172"/>
              <a:ext cx="2019720" cy="3883647"/>
            </a:xfrm>
            <a:prstGeom prst="rect">
              <a:avLst/>
            </a:prstGeom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D00E75F-F741-4705-9379-4EE502F290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03807" y="3662625"/>
              <a:ext cx="0" cy="733529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3C634A9-EE74-4477-91EA-EABE28B888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264704" y="3599822"/>
              <a:ext cx="365089" cy="733528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1E6719A-CADD-450E-974E-F00712C02CEB}"/>
                </a:ext>
              </a:extLst>
            </p:cNvPr>
            <p:cNvSpPr txBox="1"/>
            <p:nvPr/>
          </p:nvSpPr>
          <p:spPr>
            <a:xfrm>
              <a:off x="8259745" y="4592097"/>
              <a:ext cx="3662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Yellow lock nuts on both sides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261AD4F-060F-4C11-A838-A4615BE93B90}"/>
                </a:ext>
              </a:extLst>
            </p:cNvPr>
            <p:cNvCxnSpPr>
              <a:cxnSpLocks/>
            </p:cNvCxnSpPr>
            <p:nvPr/>
          </p:nvCxnSpPr>
          <p:spPr>
            <a:xfrm>
              <a:off x="9013371" y="2140299"/>
              <a:ext cx="90436" cy="91440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2945B5E-3E6C-4342-8D3F-67CA3DB5518C}"/>
                </a:ext>
              </a:extLst>
            </p:cNvPr>
            <p:cNvCxnSpPr>
              <a:cxnSpLocks/>
            </p:cNvCxnSpPr>
            <p:nvPr/>
          </p:nvCxnSpPr>
          <p:spPr>
            <a:xfrm>
              <a:off x="10701495" y="2291024"/>
              <a:ext cx="458875" cy="819388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238614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/>
              <a:t>Assemble base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11496548" y="6387848"/>
            <a:ext cx="487553" cy="365125"/>
          </a:xfrm>
        </p:spPr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15ECD7E-C91E-4D59-A51A-E3A1C1307A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9026" y="1633570"/>
            <a:ext cx="5744080" cy="349108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37E91E-808B-4486-AC4D-A16E1908AC1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6847" y="1959428"/>
            <a:ext cx="5626054" cy="267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4911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/>
              <a:t>Assemble base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11496548" y="6387848"/>
            <a:ext cx="487553" cy="365125"/>
          </a:xfrm>
        </p:spPr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F39B80-7C07-4A69-88AD-2AAB14E0BD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64" y="1964452"/>
            <a:ext cx="5330477" cy="307527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F1B77AA-47A3-405E-B866-0FE2702FF173}"/>
              </a:ext>
            </a:extLst>
          </p:cNvPr>
          <p:cNvGrpSpPr/>
          <p:nvPr/>
        </p:nvGrpSpPr>
        <p:grpSpPr>
          <a:xfrm>
            <a:off x="5782826" y="2032848"/>
            <a:ext cx="6285244" cy="3102631"/>
            <a:chOff x="5782826" y="2032848"/>
            <a:chExt cx="6285244" cy="310263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B1372CD-41B6-4B1F-BA8F-57DD98CBC9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2826" y="2032848"/>
              <a:ext cx="6285244" cy="3102631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6E7F2A0-474D-4DD2-BD0C-4D629601C3B9}"/>
                </a:ext>
              </a:extLst>
            </p:cNvPr>
            <p:cNvCxnSpPr/>
            <p:nvPr/>
          </p:nvCxnSpPr>
          <p:spPr>
            <a:xfrm flipV="1">
              <a:off x="10962752" y="4396154"/>
              <a:ext cx="65314" cy="547635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743120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/>
              <a:t>Assemble base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11496548" y="6387848"/>
            <a:ext cx="487553" cy="365125"/>
          </a:xfrm>
        </p:spPr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A6D857-5F1B-4D1E-BD60-71AADF8C37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4902" y="1599085"/>
            <a:ext cx="5291674" cy="288750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F0FEF7F-6367-4860-8AED-031E07E24CC5}"/>
              </a:ext>
            </a:extLst>
          </p:cNvPr>
          <p:cNvGrpSpPr/>
          <p:nvPr/>
        </p:nvGrpSpPr>
        <p:grpSpPr>
          <a:xfrm>
            <a:off x="5607156" y="1834133"/>
            <a:ext cx="6461089" cy="2217473"/>
            <a:chOff x="5607156" y="1834133"/>
            <a:chExt cx="6461089" cy="221747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227C9E1-ED90-424A-ADFA-F00DBE1A2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07156" y="1834133"/>
              <a:ext cx="6461089" cy="2217473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B7900E6-BF17-4EDE-8014-664B23990FE5}"/>
                </a:ext>
              </a:extLst>
            </p:cNvPr>
            <p:cNvCxnSpPr/>
            <p:nvPr/>
          </p:nvCxnSpPr>
          <p:spPr>
            <a:xfrm flipV="1">
              <a:off x="6094412" y="3326004"/>
              <a:ext cx="326485" cy="487345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D125580-9417-49A9-BB8A-B4D0684C8A8D}"/>
                </a:ext>
              </a:extLst>
            </p:cNvPr>
            <p:cNvCxnSpPr/>
            <p:nvPr/>
          </p:nvCxnSpPr>
          <p:spPr>
            <a:xfrm flipH="1" flipV="1">
              <a:off x="11163719" y="3042837"/>
              <a:ext cx="517490" cy="526839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149925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/>
              <a:t>Assemble base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11496548" y="6387848"/>
            <a:ext cx="487553" cy="365125"/>
          </a:xfrm>
        </p:spPr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5D1A4067-4485-4C6F-B172-6F8BC8EFD5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3354" y="1482130"/>
            <a:ext cx="5382646" cy="3195378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84C05033-404C-491E-869C-A2F31AB1DA8F}"/>
              </a:ext>
            </a:extLst>
          </p:cNvPr>
          <p:cNvGrpSpPr/>
          <p:nvPr/>
        </p:nvGrpSpPr>
        <p:grpSpPr>
          <a:xfrm>
            <a:off x="6010755" y="3870014"/>
            <a:ext cx="6078291" cy="2284601"/>
            <a:chOff x="6010755" y="3870014"/>
            <a:chExt cx="6078291" cy="2284601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F79DBAD6-F016-4A8C-AA36-05FB3A7633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10755" y="3870014"/>
              <a:ext cx="6078291" cy="1947982"/>
            </a:xfrm>
            <a:prstGeom prst="rect">
              <a:avLst/>
            </a:prstGeom>
          </p:spPr>
        </p:pic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545CD655-B811-474B-A5E1-B2788C96500D}"/>
                </a:ext>
              </a:extLst>
            </p:cNvPr>
            <p:cNvCxnSpPr/>
            <p:nvPr/>
          </p:nvCxnSpPr>
          <p:spPr>
            <a:xfrm flipH="1" flipV="1">
              <a:off x="7892980" y="5300505"/>
              <a:ext cx="884255" cy="85411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8D41E7D-32BF-4484-AC7A-093C19D1EE4D}"/>
                </a:ext>
              </a:extLst>
            </p:cNvPr>
            <p:cNvCxnSpPr/>
            <p:nvPr/>
          </p:nvCxnSpPr>
          <p:spPr>
            <a:xfrm flipH="1" flipV="1">
              <a:off x="9346642" y="5223746"/>
              <a:ext cx="884255" cy="854110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359135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/>
              <a:t>Assemble base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11496548" y="6387848"/>
            <a:ext cx="487553" cy="365125"/>
          </a:xfrm>
        </p:spPr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2382353-DE62-4C5F-97B1-E7709124DEB1}"/>
              </a:ext>
            </a:extLst>
          </p:cNvPr>
          <p:cNvGrpSpPr/>
          <p:nvPr/>
        </p:nvGrpSpPr>
        <p:grpSpPr>
          <a:xfrm>
            <a:off x="4867251" y="3137717"/>
            <a:ext cx="6873073" cy="2667069"/>
            <a:chOff x="4099727" y="3760715"/>
            <a:chExt cx="6873073" cy="2667069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477F2985-1606-4707-B2EE-BFD05492AA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99727" y="3760715"/>
              <a:ext cx="6873073" cy="2117484"/>
            </a:xfrm>
            <a:prstGeom prst="rect">
              <a:avLst/>
            </a:prstGeom>
          </p:spPr>
        </p:pic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AAD8AAD-B012-4F60-9DB2-9516E554B2C3}"/>
                </a:ext>
              </a:extLst>
            </p:cNvPr>
            <p:cNvCxnSpPr/>
            <p:nvPr/>
          </p:nvCxnSpPr>
          <p:spPr>
            <a:xfrm flipH="1" flipV="1">
              <a:off x="10274440" y="5350747"/>
              <a:ext cx="542611" cy="944545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C365B48F-A20F-4A6B-886D-E2C474537628}"/>
                </a:ext>
              </a:extLst>
            </p:cNvPr>
            <p:cNvCxnSpPr/>
            <p:nvPr/>
          </p:nvCxnSpPr>
          <p:spPr>
            <a:xfrm flipH="1" flipV="1">
              <a:off x="9959591" y="5483239"/>
              <a:ext cx="542611" cy="944545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6CFBA152-B994-41BE-87E3-2352B6059F8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330" y="1562519"/>
            <a:ext cx="4476540" cy="218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9606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/>
              <a:t>Assemble base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11496548" y="6387848"/>
            <a:ext cx="487553" cy="365125"/>
          </a:xfrm>
        </p:spPr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6088FE20-B239-45A0-9022-CF6A043798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845" y="1520373"/>
            <a:ext cx="5200022" cy="3738612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F96E1255-8B2C-49FC-9599-242F9BABE1CC}"/>
              </a:ext>
            </a:extLst>
          </p:cNvPr>
          <p:cNvGrpSpPr/>
          <p:nvPr/>
        </p:nvGrpSpPr>
        <p:grpSpPr>
          <a:xfrm>
            <a:off x="5506497" y="1520373"/>
            <a:ext cx="6552671" cy="2936071"/>
            <a:chOff x="5506497" y="1520373"/>
            <a:chExt cx="6552671" cy="293607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4C22A42-3CB7-4B47-99DA-5182B73C69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06497" y="1813728"/>
              <a:ext cx="6552671" cy="2642716"/>
            </a:xfrm>
            <a:prstGeom prst="rect">
              <a:avLst/>
            </a:prstGeom>
          </p:spPr>
        </p:pic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6D4748D-E2D0-4DAD-AE9A-526ADB984406}"/>
                </a:ext>
              </a:extLst>
            </p:cNvPr>
            <p:cNvCxnSpPr>
              <a:cxnSpLocks/>
            </p:cNvCxnSpPr>
            <p:nvPr/>
          </p:nvCxnSpPr>
          <p:spPr>
            <a:xfrm>
              <a:off x="6435969" y="1520373"/>
              <a:ext cx="316523" cy="815869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D586E46-5F0D-4E95-B89B-BE63B086E312}"/>
                </a:ext>
              </a:extLst>
            </p:cNvPr>
            <p:cNvCxnSpPr>
              <a:cxnSpLocks/>
            </p:cNvCxnSpPr>
            <p:nvPr/>
          </p:nvCxnSpPr>
          <p:spPr>
            <a:xfrm>
              <a:off x="5905918" y="1778280"/>
              <a:ext cx="316523" cy="815869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503104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 </a:t>
            </a:r>
            <a:r>
              <a:rPr lang="en-US" dirty="0" err="1"/>
              <a:t>Sitara</a:t>
            </a:r>
            <a:r>
              <a:rPr lang="en-US" dirty="0"/>
              <a:t> AM1808</a:t>
            </a:r>
          </a:p>
          <a:p>
            <a:pPr lvl="1"/>
            <a:r>
              <a:rPr lang="en-US" dirty="0"/>
              <a:t>ARM9, 300Mhz</a:t>
            </a:r>
          </a:p>
          <a:p>
            <a:r>
              <a:rPr lang="en-US" dirty="0"/>
              <a:t>64MB RAM / 16MB Flash</a:t>
            </a:r>
          </a:p>
          <a:p>
            <a:r>
              <a:rPr lang="en-US" dirty="0"/>
              <a:t>Analog to Digital Converter</a:t>
            </a:r>
          </a:p>
          <a:p>
            <a:r>
              <a:rPr lang="en-US" dirty="0"/>
              <a:t>4 Motor Ports</a:t>
            </a:r>
          </a:p>
          <a:p>
            <a:r>
              <a:rPr lang="en-US" dirty="0"/>
              <a:t>4 Sensor Ports</a:t>
            </a:r>
          </a:p>
          <a:p>
            <a:r>
              <a:rPr lang="en-US" dirty="0"/>
              <a:t>Bluetooth / USB</a:t>
            </a:r>
          </a:p>
          <a:p>
            <a:r>
              <a:rPr lang="en-US" dirty="0" err="1"/>
              <a:t>MicroSD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Heart of the EV3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9280" y="1660573"/>
            <a:ext cx="4442897" cy="449738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307697-3216-BF49-AE76-CEF5DB81BAC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51879" y="6032311"/>
            <a:ext cx="9667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copied from: </a:t>
            </a:r>
            <a:r>
              <a:rPr lang="en-US" sz="1200" dirty="0">
                <a:hlinkClick r:id="rId3"/>
              </a:rPr>
              <a:t>http://www.slideshare.net/steveonjava/devoxx4kids-lego-workshop?ref=http://steveonjava.com/java-lego-workshop-4-kids/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979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/>
              <a:t>Assemble base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AAE369D-A916-4E76-BB54-7CC7E5E079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224" y="1753438"/>
            <a:ext cx="6213024" cy="196445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7D034C9-B71D-4BED-A2BA-D87FF738007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2861" y="4034413"/>
            <a:ext cx="9304773" cy="200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2442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/>
              <a:t>Assemble base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37D3C6B-88AF-4110-AD74-B7063AD89B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4468" y="2931611"/>
            <a:ext cx="1984550" cy="123594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608CCB1-EAD6-4160-995B-583A5F6AF9B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1476" y="1969478"/>
            <a:ext cx="2974314" cy="2974314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DE0F4FD0-61B8-4A06-AD1F-55A50BB68015}"/>
              </a:ext>
            </a:extLst>
          </p:cNvPr>
          <p:cNvGrpSpPr/>
          <p:nvPr/>
        </p:nvGrpSpPr>
        <p:grpSpPr>
          <a:xfrm>
            <a:off x="5367697" y="2172958"/>
            <a:ext cx="6570771" cy="2567354"/>
            <a:chOff x="5367697" y="2172958"/>
            <a:chExt cx="6570771" cy="256735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F94A10F-8E9D-4A9E-A7FF-F38E33282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367697" y="2172958"/>
              <a:ext cx="6570771" cy="2567354"/>
            </a:xfrm>
            <a:prstGeom prst="rect">
              <a:avLst/>
            </a:prstGeom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4DD2142-62BD-4255-9205-1CB823006798}"/>
                </a:ext>
              </a:extLst>
            </p:cNvPr>
            <p:cNvCxnSpPr>
              <a:cxnSpLocks/>
            </p:cNvCxnSpPr>
            <p:nvPr/>
          </p:nvCxnSpPr>
          <p:spPr>
            <a:xfrm>
              <a:off x="8887767" y="2474411"/>
              <a:ext cx="0" cy="803868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59BAA37-0947-44CF-B2A1-EC7DA766AF37}"/>
                </a:ext>
              </a:extLst>
            </p:cNvPr>
            <p:cNvCxnSpPr>
              <a:cxnSpLocks/>
            </p:cNvCxnSpPr>
            <p:nvPr/>
          </p:nvCxnSpPr>
          <p:spPr>
            <a:xfrm>
              <a:off x="9758624" y="2478593"/>
              <a:ext cx="0" cy="803868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61238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/>
              <a:t>Assemble base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937064A-05E8-4333-8AF7-9A6B2F7985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4981" y="1425226"/>
            <a:ext cx="3728582" cy="3900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56C23E-03A9-456C-A63D-BAAA23B9C70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3083" y="1909188"/>
            <a:ext cx="4217290" cy="3210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783B19-3AEE-436F-8218-282A77B8D36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03978" y="1929462"/>
            <a:ext cx="3434703" cy="309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8207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/>
              <a:t>Assemble base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E7D928-78C6-4F93-A50D-67D09D4864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660402" y="2907785"/>
            <a:ext cx="4235377" cy="14972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F59A04-0B91-4949-9974-E78CF75E69F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676032" y="3554066"/>
            <a:ext cx="5051809" cy="984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4B7A9D-ABD1-45DE-8B0B-A03FA26CFFB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972040" y="2809815"/>
            <a:ext cx="3810279" cy="16931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E1FD12-0A57-4817-B043-9E2C6137253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200399" y="3212210"/>
            <a:ext cx="2110154" cy="15675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F70777-33BD-4F72-B4E8-5985743364F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341058" y="2802970"/>
            <a:ext cx="4436765" cy="190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6123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/>
              <a:t>Assemble base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A95F741-7A21-482C-9AF0-595E2E8139F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0693" y="1758460"/>
            <a:ext cx="2425475" cy="235131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5AA03D6-8C2F-494D-ADB0-A0033AD63BF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554" y="2350481"/>
            <a:ext cx="3840581" cy="1271114"/>
          </a:xfrm>
          <a:prstGeom prst="rect">
            <a:avLst/>
          </a:prstGeom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C3AB484F-DB16-496F-B08C-4AD95D1A1246}"/>
              </a:ext>
            </a:extLst>
          </p:cNvPr>
          <p:cNvGrpSpPr/>
          <p:nvPr/>
        </p:nvGrpSpPr>
        <p:grpSpPr>
          <a:xfrm>
            <a:off x="7081526" y="1647928"/>
            <a:ext cx="4820745" cy="2652765"/>
            <a:chOff x="7081526" y="1647928"/>
            <a:chExt cx="4820745" cy="265276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4291717-4297-4159-9C9E-D60BBE9146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81526" y="1647928"/>
              <a:ext cx="4820745" cy="265276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AC43863-5FC6-4D20-A598-FC2327042629}"/>
                </a:ext>
              </a:extLst>
            </p:cNvPr>
            <p:cNvCxnSpPr>
              <a:cxnSpLocks/>
            </p:cNvCxnSpPr>
            <p:nvPr/>
          </p:nvCxnSpPr>
          <p:spPr>
            <a:xfrm>
              <a:off x="11043139" y="2552280"/>
              <a:ext cx="0" cy="628024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908445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/>
              <a:t>Assemble base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48B489-C1AB-4142-A54E-2ED32D056A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183" y="1576194"/>
            <a:ext cx="6267609" cy="324198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672746E-0B68-43A8-A18B-CFC3E7ED1C5E}"/>
              </a:ext>
            </a:extLst>
          </p:cNvPr>
          <p:cNvGrpSpPr/>
          <p:nvPr/>
        </p:nvGrpSpPr>
        <p:grpSpPr>
          <a:xfrm>
            <a:off x="7070403" y="2043444"/>
            <a:ext cx="4269163" cy="2774739"/>
            <a:chOff x="7070403" y="2043444"/>
            <a:chExt cx="4269163" cy="277473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591E5D-C752-4BCF-8BAB-3303BDBBBD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70403" y="2043444"/>
              <a:ext cx="4269163" cy="2224313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81C7CA7-6E49-41D7-B1CC-DA0D14C22E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0721" y="3949002"/>
              <a:ext cx="0" cy="869181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809449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/>
              <a:t>Assemble base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87785D-1ECA-4340-82FB-023470D773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2635" y="4171943"/>
            <a:ext cx="1761179" cy="2601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DC0BE9-3117-41AC-A48E-0E8E68D6E55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364" y="1741176"/>
            <a:ext cx="2298017" cy="22243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591E5D-C752-4BCF-8BAB-3303BDBBBDF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13286" y="1656582"/>
            <a:ext cx="4269163" cy="222431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60C97D1-6D55-42C6-A745-7798E132D473}"/>
              </a:ext>
            </a:extLst>
          </p:cNvPr>
          <p:cNvGrpSpPr/>
          <p:nvPr/>
        </p:nvGrpSpPr>
        <p:grpSpPr>
          <a:xfrm>
            <a:off x="5865715" y="4095858"/>
            <a:ext cx="5373366" cy="2586777"/>
            <a:chOff x="5860691" y="4095858"/>
            <a:chExt cx="5373366" cy="25867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09FCB4A-D8EB-49E6-8E51-1562576315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48624" y="4095858"/>
              <a:ext cx="5285433" cy="2586777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9E93FF1-C789-4138-A279-3065EA2D5F8C}"/>
                </a:ext>
              </a:extLst>
            </p:cNvPr>
            <p:cNvSpPr/>
            <p:nvPr/>
          </p:nvSpPr>
          <p:spPr>
            <a:xfrm>
              <a:off x="5860691" y="4095858"/>
              <a:ext cx="1815016" cy="2495862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85555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/>
              <a:t>Assemble base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185" name="Picture 184">
            <a:extLst>
              <a:ext uri="{FF2B5EF4-FFF2-40B4-BE49-F238E27FC236}">
                <a16:creationId xmlns:a16="http://schemas.microsoft.com/office/drawing/2014/main" id="{27ABA71D-C56F-4AF3-9F46-E746453F5D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30392" y="2897791"/>
            <a:ext cx="6547243" cy="964859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9721FB64-9AAA-4FBF-8D44-5B403F748DD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87" y="2257542"/>
            <a:ext cx="4958297" cy="237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01985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/>
              <a:t>Assemble base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20CBC0F0-52AB-4B10-8E06-0746031503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3477" y="1671098"/>
            <a:ext cx="5956642" cy="2348242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015B93FA-EA71-4CA2-A719-AE625141BC3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0102" y="1520373"/>
            <a:ext cx="5314918" cy="264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19350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/>
              <a:t>Assemble base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174" name="Picture 173">
            <a:extLst>
              <a:ext uri="{FF2B5EF4-FFF2-40B4-BE49-F238E27FC236}">
                <a16:creationId xmlns:a16="http://schemas.microsoft.com/office/drawing/2014/main" id="{434F26B3-C18D-4C97-BD08-AFF189962C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3610" y="1767677"/>
            <a:ext cx="5637985" cy="2914344"/>
          </a:xfrm>
          <a:prstGeom prst="rect">
            <a:avLst/>
          </a:prstGeom>
        </p:spPr>
      </p:pic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C795E08-CB06-42E6-BDA1-65AC4B14626C}"/>
              </a:ext>
            </a:extLst>
          </p:cNvPr>
          <p:cNvGrpSpPr/>
          <p:nvPr/>
        </p:nvGrpSpPr>
        <p:grpSpPr>
          <a:xfrm>
            <a:off x="6388528" y="2141749"/>
            <a:ext cx="5138165" cy="2044139"/>
            <a:chOff x="6388528" y="2141749"/>
            <a:chExt cx="5138165" cy="2044139"/>
          </a:xfrm>
        </p:grpSpPr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22B62211-FFC3-42EB-B486-259F22DFD3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88528" y="2141749"/>
              <a:ext cx="5138165" cy="2044139"/>
            </a:xfrm>
            <a:prstGeom prst="rect">
              <a:avLst/>
            </a:prstGeom>
          </p:spPr>
        </p:pic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BCEA42D8-0028-45FD-B15B-27CC13E87EE3}"/>
                </a:ext>
              </a:extLst>
            </p:cNvPr>
            <p:cNvCxnSpPr/>
            <p:nvPr/>
          </p:nvCxnSpPr>
          <p:spPr>
            <a:xfrm flipH="1" flipV="1">
              <a:off x="10645181" y="3285972"/>
              <a:ext cx="679687" cy="718807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0D8D9235-6BD9-49E9-B77B-D35DBE097804}"/>
                </a:ext>
              </a:extLst>
            </p:cNvPr>
            <p:cNvCxnSpPr/>
            <p:nvPr/>
          </p:nvCxnSpPr>
          <p:spPr>
            <a:xfrm flipH="1" flipV="1">
              <a:off x="7497324" y="3245351"/>
              <a:ext cx="679687" cy="718807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430356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17613" y="796925"/>
            <a:ext cx="10971212" cy="541338"/>
          </a:xfrm>
        </p:spPr>
        <p:txBody>
          <a:bodyPr>
            <a:normAutofit fontScale="90000"/>
          </a:bodyPr>
          <a:lstStyle/>
          <a:p>
            <a:r>
              <a:rPr lang="en-US" dirty="0"/>
              <a:t>EV3 Motors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081" y="2481381"/>
            <a:ext cx="2877917" cy="28786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452" y="2383885"/>
            <a:ext cx="2877917" cy="287866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945446-3C18-F44F-AE94-28F908EA92E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51879" y="6032311"/>
            <a:ext cx="9667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copied from: </a:t>
            </a:r>
            <a:r>
              <a:rPr lang="en-US" sz="1200" dirty="0">
                <a:hlinkClick r:id="rId4"/>
              </a:rPr>
              <a:t>http://www.slideshare.net/steveonjava/devoxx4kids-lego-workshop?ref=http://steveonjava.com/java-lego-workshop-4-kids/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998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/>
              <a:t>Assemble base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164" name="Picture 163">
            <a:extLst>
              <a:ext uri="{FF2B5EF4-FFF2-40B4-BE49-F238E27FC236}">
                <a16:creationId xmlns:a16="http://schemas.microsoft.com/office/drawing/2014/main" id="{9710681D-5037-499E-8B32-D54193C682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821" y="1992424"/>
            <a:ext cx="5138165" cy="2667594"/>
          </a:xfrm>
          <a:prstGeom prst="rect">
            <a:avLst/>
          </a:prstGeom>
        </p:spPr>
      </p:pic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6724143-5001-4105-A79C-7F1E30E4D55A}"/>
              </a:ext>
            </a:extLst>
          </p:cNvPr>
          <p:cNvGrpSpPr/>
          <p:nvPr/>
        </p:nvGrpSpPr>
        <p:grpSpPr>
          <a:xfrm>
            <a:off x="5622624" y="1886253"/>
            <a:ext cx="6336380" cy="3031704"/>
            <a:chOff x="5622624" y="1886253"/>
            <a:chExt cx="6336380" cy="3031704"/>
          </a:xfrm>
        </p:grpSpPr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7B7BFC35-B92E-4626-B6F5-2797C54C26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22624" y="1940043"/>
              <a:ext cx="6336380" cy="2977914"/>
            </a:xfrm>
            <a:prstGeom prst="rect">
              <a:avLst/>
            </a:prstGeom>
          </p:spPr>
        </p:pic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0102ECF9-2289-4F28-8B6E-B7D094B7E334}"/>
                </a:ext>
              </a:extLst>
            </p:cNvPr>
            <p:cNvSpPr/>
            <p:nvPr/>
          </p:nvSpPr>
          <p:spPr>
            <a:xfrm>
              <a:off x="10547384" y="1886253"/>
              <a:ext cx="562332" cy="749369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48CB582F-E15A-49B5-86AD-2381041EA82A}"/>
                </a:ext>
              </a:extLst>
            </p:cNvPr>
            <p:cNvCxnSpPr/>
            <p:nvPr/>
          </p:nvCxnSpPr>
          <p:spPr>
            <a:xfrm>
              <a:off x="7241852" y="1992424"/>
              <a:ext cx="88018" cy="780115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99D456D4-9BEB-40A3-8282-1EE320C6A214}"/>
                </a:ext>
              </a:extLst>
            </p:cNvPr>
            <p:cNvCxnSpPr/>
            <p:nvPr/>
          </p:nvCxnSpPr>
          <p:spPr>
            <a:xfrm>
              <a:off x="9169264" y="1886253"/>
              <a:ext cx="88018" cy="780115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161079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/>
              <a:t>Assemble base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EA1B044D-955E-4856-AFD7-63DA46A5DA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113" y="1854746"/>
            <a:ext cx="4523720" cy="2374965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744716BB-F784-4E08-8ABD-3BF8FDAD1AC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1594" y="1854746"/>
            <a:ext cx="5990230" cy="220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3913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/>
              <a:t>Assemble base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148" name="Picture 147">
            <a:extLst>
              <a:ext uri="{FF2B5EF4-FFF2-40B4-BE49-F238E27FC236}">
                <a16:creationId xmlns:a16="http://schemas.microsoft.com/office/drawing/2014/main" id="{177C40DC-56CF-4AFC-A33C-9437EF1CD6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5624" y="1407262"/>
            <a:ext cx="8097575" cy="490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7635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/>
              <a:t>Assemble base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16D016E-7FBB-4265-B0E6-AA749E320153}"/>
              </a:ext>
            </a:extLst>
          </p:cNvPr>
          <p:cNvGrpSpPr/>
          <p:nvPr/>
        </p:nvGrpSpPr>
        <p:grpSpPr>
          <a:xfrm>
            <a:off x="3045529" y="1514993"/>
            <a:ext cx="6631463" cy="4868152"/>
            <a:chOff x="3045529" y="1514993"/>
            <a:chExt cx="6631463" cy="4868152"/>
          </a:xfrm>
        </p:grpSpPr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3C43C837-D68C-4388-B1F3-826734247C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45529" y="1514993"/>
              <a:ext cx="6631463" cy="4868152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0CB8F69-C562-496E-B5D0-31AB706E6134}"/>
                </a:ext>
              </a:extLst>
            </p:cNvPr>
            <p:cNvSpPr/>
            <p:nvPr/>
          </p:nvSpPr>
          <p:spPr>
            <a:xfrm>
              <a:off x="3750507" y="1765232"/>
              <a:ext cx="2674742" cy="1163782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5C050EB-B415-4626-8FCB-86DEBCEFC8E3}"/>
                </a:ext>
              </a:extLst>
            </p:cNvPr>
            <p:cNvSpPr/>
            <p:nvPr/>
          </p:nvSpPr>
          <p:spPr>
            <a:xfrm>
              <a:off x="6577649" y="1785606"/>
              <a:ext cx="2674742" cy="1163782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212591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/>
              <a:t>Assemble base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44378E5C-1E16-4B6B-8A57-F8AFD6529C1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80" b="-1"/>
          <a:stretch/>
        </p:blipFill>
        <p:spPr>
          <a:xfrm rot="5400000">
            <a:off x="1554698" y="1415182"/>
            <a:ext cx="2195535" cy="3868407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1EEAA155-92C6-4A96-8ABD-AD306707E2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197900" y="2921523"/>
            <a:ext cx="2029280" cy="855723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531AE2AF-43F4-43D4-93E4-C313746BECD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1507"/>
          <a:stretch/>
        </p:blipFill>
        <p:spPr>
          <a:xfrm rot="5400000">
            <a:off x="8899709" y="1391507"/>
            <a:ext cx="2029280" cy="391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0826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/>
              <a:t>Assemble base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B29AA541-66F4-483F-A69C-0932DE1CFB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1278" y="1848361"/>
            <a:ext cx="2968135" cy="2347124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972FCDDC-BCD5-4DD8-8EEF-4855908E9BF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628212" y="1862503"/>
            <a:ext cx="2228723" cy="2200440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4C4AE331-FC95-460F-AAFD-14DF3AA3A89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715862" y="1481623"/>
            <a:ext cx="2836105" cy="308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6829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/>
              <a:t>Assemble base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E2208919-CCC8-422D-93C0-333AE9E2E3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2765" y="1714411"/>
            <a:ext cx="2469369" cy="203766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E3063B3-0927-4046-91C1-96F2FB592718}"/>
              </a:ext>
            </a:extLst>
          </p:cNvPr>
          <p:cNvGrpSpPr/>
          <p:nvPr/>
        </p:nvGrpSpPr>
        <p:grpSpPr>
          <a:xfrm>
            <a:off x="9163557" y="1150258"/>
            <a:ext cx="1828801" cy="4639325"/>
            <a:chOff x="9163557" y="1150258"/>
            <a:chExt cx="1828801" cy="4639325"/>
          </a:xfrm>
        </p:grpSpPr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875191AE-BF24-481F-B847-13F1D4BBED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7758295" y="2555520"/>
              <a:ext cx="4639325" cy="1828801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5788D56-FE95-42B8-9F5A-CA88CB2075EC}"/>
                </a:ext>
              </a:extLst>
            </p:cNvPr>
            <p:cNvSpPr/>
            <p:nvPr/>
          </p:nvSpPr>
          <p:spPr>
            <a:xfrm>
              <a:off x="9163562" y="1418053"/>
              <a:ext cx="1726112" cy="2704082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D2CC4BF-D814-4058-ACA6-5FE4060E408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943600" y="927450"/>
            <a:ext cx="1843468" cy="36115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F3724B-5D48-41D8-8594-DD3092A9263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8975" y="4122134"/>
            <a:ext cx="2968135" cy="234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5847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/>
              <a:t>Assemble base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8D6D3779-A068-4CD3-A245-387D6E565F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0372" y="1861526"/>
            <a:ext cx="2425360" cy="2195539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E2208919-CCC8-422D-93C0-333AE9E2E3F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6363" y="4370280"/>
            <a:ext cx="2469369" cy="2037665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FF0D6A74-9226-43AF-8849-4AB3AA8F3F7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560" y="1819021"/>
            <a:ext cx="3134387" cy="245469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E3063B3-0927-4046-91C1-96F2FB592718}"/>
              </a:ext>
            </a:extLst>
          </p:cNvPr>
          <p:cNvGrpSpPr/>
          <p:nvPr/>
        </p:nvGrpSpPr>
        <p:grpSpPr>
          <a:xfrm>
            <a:off x="9163557" y="1150258"/>
            <a:ext cx="1828801" cy="4639325"/>
            <a:chOff x="9163557" y="1150258"/>
            <a:chExt cx="1828801" cy="4639325"/>
          </a:xfrm>
        </p:grpSpPr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875191AE-BF24-481F-B847-13F1D4BBED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7758295" y="2555520"/>
              <a:ext cx="4639325" cy="1828801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5788D56-FE95-42B8-9F5A-CA88CB2075EC}"/>
                </a:ext>
              </a:extLst>
            </p:cNvPr>
            <p:cNvSpPr/>
            <p:nvPr/>
          </p:nvSpPr>
          <p:spPr>
            <a:xfrm>
              <a:off x="9163562" y="1418053"/>
              <a:ext cx="1726112" cy="2704082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D2CC4BF-D814-4058-ACA6-5FE4060E408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665412" y="1500187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9705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/>
              <a:t>Assemble base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9C8EEBBC-57A5-4EC1-9323-42F9CDE365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122744" y="1936007"/>
            <a:ext cx="1809238" cy="2444921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5E816D75-480C-4115-98B2-C5C00EE8FAC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440005" y="2427805"/>
            <a:ext cx="2107519" cy="1789682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28C54F4C-97E0-402A-ABE6-3C2A5890817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242983" y="2585502"/>
            <a:ext cx="2469367" cy="168699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C8FFF68-6264-40EE-8477-389641DFFF41}"/>
              </a:ext>
            </a:extLst>
          </p:cNvPr>
          <p:cNvGrpSpPr/>
          <p:nvPr/>
        </p:nvGrpSpPr>
        <p:grpSpPr>
          <a:xfrm>
            <a:off x="8171296" y="1359375"/>
            <a:ext cx="2840623" cy="4765148"/>
            <a:chOff x="8171296" y="1359375"/>
            <a:chExt cx="2840623" cy="4765148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F070F0B2-5E0C-4C92-98AB-005BADED43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7209034" y="2321637"/>
              <a:ext cx="4765148" cy="2840623"/>
            </a:xfrm>
            <a:prstGeom prst="rect">
              <a:avLst/>
            </a:prstGeom>
          </p:spPr>
        </p:pic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9500BCB-F12B-40B4-A8BD-0D778A110367}"/>
                </a:ext>
              </a:extLst>
            </p:cNvPr>
            <p:cNvSpPr/>
            <p:nvPr/>
          </p:nvSpPr>
          <p:spPr>
            <a:xfrm>
              <a:off x="9207569" y="2376462"/>
              <a:ext cx="1466952" cy="1892368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4586510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/>
              <a:t>Assemble base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51F791D9-D185-46B2-93A5-C7AC5F14F6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4"/>
          <a:stretch/>
        </p:blipFill>
        <p:spPr>
          <a:xfrm>
            <a:off x="7381584" y="1706553"/>
            <a:ext cx="4388885" cy="3124394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840D2FA2-976C-476E-AE73-3FE382B590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63"/>
          <a:stretch/>
        </p:blipFill>
        <p:spPr>
          <a:xfrm rot="5400000">
            <a:off x="3745038" y="2699862"/>
            <a:ext cx="4616012" cy="2257035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42E2C2E7-1330-42ED-B13C-3FE651690E7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13949" y="3906985"/>
            <a:ext cx="1007308" cy="1398494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8859D9BF-ED80-41F8-B697-D2D8D65852A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290108" y="2459434"/>
            <a:ext cx="4219935" cy="2430251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8E8D6FAC-0720-46ED-B9F2-6E23D4A127F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80371" y="2237985"/>
            <a:ext cx="1432720" cy="155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00680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17613" y="727075"/>
            <a:ext cx="10971212" cy="542925"/>
          </a:xfrm>
        </p:spPr>
        <p:txBody>
          <a:bodyPr>
            <a:normAutofit fontScale="90000"/>
          </a:bodyPr>
          <a:lstStyle/>
          <a:p>
            <a:r>
              <a:rPr lang="en-US" dirty="0"/>
              <a:t>EV3 Sensors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587" y="2168686"/>
            <a:ext cx="2877917" cy="28786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827" y="2249783"/>
            <a:ext cx="2877917" cy="287866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945446-3C18-F44F-AE94-28F908EA92E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51879" y="6032311"/>
            <a:ext cx="9667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copied from: </a:t>
            </a:r>
            <a:r>
              <a:rPr lang="en-US" sz="1200" dirty="0">
                <a:hlinkClick r:id="rId4"/>
              </a:rPr>
              <a:t>http://www.slideshare.net/steveonjava/devoxx4kids-lego-workshop?ref=http://steveonjava.com/java-lego-workshop-4-kids/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745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/>
              <a:t>Assemble the Leg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19EF89D9-BF99-419D-8BF5-A20BFF9D07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4412" y="1632011"/>
            <a:ext cx="4214039" cy="151432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594389F1-22E6-4249-B548-3B0F3652DC9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6685" y="3488243"/>
            <a:ext cx="4069491" cy="2498708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FB79854E-8110-4CC6-8A56-5A11E03A008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7474" y="1965862"/>
            <a:ext cx="1907038" cy="2694302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AEFD8F4E-5869-41E5-AB2E-BE7C61D8D49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044" y="1675226"/>
            <a:ext cx="2656688" cy="341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3578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/>
              <a:t>Assemble the Leg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93734B01-4B16-4372-93E0-7A75F16D92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939" y="1655133"/>
            <a:ext cx="3723103" cy="341644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6005CE5F-189D-4A34-AB8F-FE0843E85B2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868413" y="414480"/>
            <a:ext cx="2774902" cy="573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5829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/>
              <a:t>Assemble the Leg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BC06603B-F8FD-403C-B73D-C6699992B1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49643" y="1080654"/>
            <a:ext cx="2945833" cy="442685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E5B93E0-C2DC-4E68-9991-F03E0C409A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5447" y="1446668"/>
            <a:ext cx="3168687" cy="346589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F68328E8-157F-461B-AA98-2785ED006F4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060" y="1628908"/>
            <a:ext cx="4201879" cy="3770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8BD879-30C1-4433-A082-BD76EBB23FF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202" y="5022859"/>
            <a:ext cx="3765177" cy="15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513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/>
              <a:t>Assemble the Leg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2F1C503E-6DA0-4CBE-A660-6276AF1452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8966" y="1863029"/>
            <a:ext cx="3633150" cy="22842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9CF470A-8216-4D88-BA33-1A735515D6E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2790" y="1520373"/>
            <a:ext cx="4151456" cy="315046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77DA829-4892-4E48-BCD7-BFFCBCA2A8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2331" y="1633206"/>
            <a:ext cx="2584299" cy="405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36276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/>
              <a:t>Assemble the Leg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0133AD84-430E-4F2D-9B02-D4BFFAA17B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50537" y="1486144"/>
            <a:ext cx="3551080" cy="123260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DDF7627-23C0-4C2E-8383-3811E7EBFEC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589"/>
          <a:stretch/>
        </p:blipFill>
        <p:spPr>
          <a:xfrm rot="10800000">
            <a:off x="3850074" y="2870029"/>
            <a:ext cx="4824209" cy="160906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BB7968C-0045-44A2-946E-49C47F63AE2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412" y="1451669"/>
            <a:ext cx="3649354" cy="283672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FA4E2B4-E907-451B-AF41-65B5D089E85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53387" y="1392516"/>
            <a:ext cx="2943026" cy="302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60941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/>
              <a:t>Assemble the Leg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F261021-41CD-40EF-9582-950E857BF1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328987" y="2149253"/>
            <a:ext cx="3300878" cy="26398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BF99F41-CF8D-47FE-88BB-E102C72CA79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7894" y="2063045"/>
            <a:ext cx="3772905" cy="273191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618221A-518C-4561-8832-D91B8602B0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5548" y="1520373"/>
            <a:ext cx="3995195" cy="410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558051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/>
              <a:t>Assemble the Leg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E8DDAE9-E317-42F6-8E7F-1BA85B1BCE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26"/>
          <a:stretch/>
        </p:blipFill>
        <p:spPr>
          <a:xfrm rot="5400000">
            <a:off x="8684965" y="1313977"/>
            <a:ext cx="2924071" cy="343120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6129D61-D68E-4CF9-AFD1-48C7AE0D42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0980" y="1632126"/>
            <a:ext cx="2101918" cy="190321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83577C5-FCE2-4182-87BC-582279AFA6C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983"/>
          <a:stretch/>
        </p:blipFill>
        <p:spPr>
          <a:xfrm rot="5400000">
            <a:off x="4794385" y="2203186"/>
            <a:ext cx="4205234" cy="265778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FA410D8-2B8F-439E-99CC-B201D2A4FD5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183" y="2797573"/>
            <a:ext cx="2496396" cy="158521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F649324-0930-45FA-8BE8-3E4D599DD5C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92606" y="4055724"/>
            <a:ext cx="2002897" cy="1325168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99C7A38-CB9A-442B-B25B-654494516721}"/>
              </a:ext>
            </a:extLst>
          </p:cNvPr>
          <p:cNvSpPr/>
          <p:nvPr/>
        </p:nvSpPr>
        <p:spPr>
          <a:xfrm>
            <a:off x="501183" y="1567546"/>
            <a:ext cx="2733152" cy="1055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2 pieces: </a:t>
            </a:r>
          </a:p>
          <a:p>
            <a:r>
              <a:rPr lang="en-US" dirty="0"/>
              <a:t>one for left </a:t>
            </a:r>
          </a:p>
          <a:p>
            <a:r>
              <a:rPr lang="en-US" dirty="0"/>
              <a:t>one for right</a:t>
            </a:r>
          </a:p>
        </p:txBody>
      </p:sp>
    </p:spTree>
    <p:extLst>
      <p:ext uri="{BB962C8B-B14F-4D97-AF65-F5344CB8AC3E}">
        <p14:creationId xmlns:p14="http://schemas.microsoft.com/office/powerpoint/2010/main" val="1467761235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/>
              <a:t>Assemble the Leg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5222E72-9F36-4D17-8E6A-3AF931B492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853" y="1613653"/>
            <a:ext cx="6917688" cy="198526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9C7DB61-1C4B-4C62-A3F8-4C70A7BBAF0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853" y="3755397"/>
            <a:ext cx="6917688" cy="301413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336A3E1-B54C-444C-91AD-0709DA11CA9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5709" y="1389745"/>
            <a:ext cx="2042055" cy="260475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3289CFE-F563-4E26-A6EA-8C14C014546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50927" y="4263320"/>
            <a:ext cx="2032594" cy="232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19150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/>
              <a:t>Assemble the Leg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99B4FF9-53FB-447A-839D-62298914F6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430513" y="2027230"/>
            <a:ext cx="3349540" cy="309037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85DA294-0488-42CA-9208-75763A9761AE}"/>
              </a:ext>
            </a:extLst>
          </p:cNvPr>
          <p:cNvGrpSpPr/>
          <p:nvPr/>
        </p:nvGrpSpPr>
        <p:grpSpPr>
          <a:xfrm>
            <a:off x="4798652" y="1731797"/>
            <a:ext cx="3615012" cy="4161253"/>
            <a:chOff x="4798652" y="1731797"/>
            <a:chExt cx="3615012" cy="416125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9DDC25B-6184-4201-ADFE-0D6249121E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4525531" y="2004918"/>
              <a:ext cx="4161253" cy="3615012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34FE9AB1-627B-4359-9946-490C516051A7}"/>
                </a:ext>
              </a:extLst>
            </p:cNvPr>
            <p:cNvSpPr/>
            <p:nvPr/>
          </p:nvSpPr>
          <p:spPr>
            <a:xfrm>
              <a:off x="5862919" y="2622831"/>
              <a:ext cx="1141240" cy="438207"/>
            </a:xfrm>
            <a:prstGeom prst="ellipse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8770FF1-29FA-4F34-887E-7584570AE2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177"/>
          <a:stretch/>
        </p:blipFill>
        <p:spPr>
          <a:xfrm rot="5400000">
            <a:off x="1296915" y="2257454"/>
            <a:ext cx="3843411" cy="27920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8DA1FB-7AE7-46BE-906A-BA5E69E249F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311" y="2420556"/>
            <a:ext cx="1761574" cy="201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8776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/>
              <a:t>Assemble the Brick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D7DE60-41EC-4EF7-B439-097AE95B00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76517" y="2386244"/>
            <a:ext cx="3510906" cy="23080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491D4F-26DC-4451-9C7C-D9C9E497A79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212570" y="2024400"/>
            <a:ext cx="1227348" cy="24009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0CA7B6-D908-43AE-93B1-E0840B1F8C0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049140" y="1975032"/>
            <a:ext cx="3290859" cy="291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8623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17613" y="831850"/>
            <a:ext cx="10971212" cy="1025525"/>
          </a:xfrm>
        </p:spPr>
        <p:txBody>
          <a:bodyPr/>
          <a:lstStyle/>
          <a:p>
            <a:r>
              <a:rPr lang="en-US" dirty="0"/>
              <a:t>Color and Light Sensor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592" y="1749651"/>
            <a:ext cx="3395225" cy="2729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8136" y="3138967"/>
            <a:ext cx="3572473" cy="27623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7484" y="1696235"/>
            <a:ext cx="3284888" cy="278297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945446-3C18-F44F-AE94-28F908EA92E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51879" y="6032311"/>
            <a:ext cx="9667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copied from: </a:t>
            </a:r>
            <a:r>
              <a:rPr lang="en-US" sz="1200" dirty="0">
                <a:hlinkClick r:id="rId5"/>
              </a:rPr>
              <a:t>http://www.slideshare.net/steveonjava/devoxx4kids-lego-workshop?ref=http://steveonjava.com/java-lego-workshop-4-kids/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4392273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/>
              <a:t>Assemble the Brick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A9E85C-C64E-45DE-8058-CAEF969A16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8825845" y="1413396"/>
            <a:ext cx="2312894" cy="38576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4D4F11-1311-4FE0-A158-13551215ED2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51367" y="2065959"/>
            <a:ext cx="3657597" cy="2552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38E20D-4519-431F-95AA-DFF3FEBA7F1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356821" y="2000892"/>
            <a:ext cx="987744" cy="195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066737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/>
              <a:t>Assemble the Brick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AC196E-BE51-4E2B-8F93-A421C51BF9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248052" y="2009838"/>
            <a:ext cx="3857626" cy="27625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3738E0-9E43-4750-958A-A6D1F8F29FE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237166" y="2197516"/>
            <a:ext cx="3857625" cy="23871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A9E85C-C64E-45DE-8058-CAEF969A16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080339" y="1462295"/>
            <a:ext cx="2312894" cy="38576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1B480C2-FD0E-4B26-812A-03D09D72F0A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513662" y="3032067"/>
            <a:ext cx="4026547" cy="88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7548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/>
              <a:t>Connect IR Sensor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B9950-6E70-4BCE-B9BF-833A2B069F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7992096" y="2491030"/>
            <a:ext cx="3877643" cy="22500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898F11-CB43-4E15-AA0F-2FDAA3D8E3D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35904" y="1912880"/>
            <a:ext cx="3669826" cy="31984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572C42-D677-41C6-AD07-48295EA4C2D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060476" y="2253444"/>
            <a:ext cx="4185700" cy="295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45313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9392CAD-1B7A-429B-B396-34DA0AF826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9966715"/>
              </p:ext>
            </p:extLst>
          </p:nvPr>
        </p:nvGraphicFramePr>
        <p:xfrm>
          <a:off x="3900463" y="1574800"/>
          <a:ext cx="324233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8318">
                  <a:extLst>
                    <a:ext uri="{9D8B030D-6E8A-4147-A177-3AD203B41FA5}">
                      <a16:colId xmlns:a16="http://schemas.microsoft.com/office/drawing/2014/main" val="635872206"/>
                    </a:ext>
                  </a:extLst>
                </a:gridCol>
                <a:gridCol w="1464017">
                  <a:extLst>
                    <a:ext uri="{9D8B030D-6E8A-4147-A177-3AD203B41FA5}">
                      <a16:colId xmlns:a16="http://schemas.microsoft.com/office/drawing/2014/main" val="37353801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Motor/Sensor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719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8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045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626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IR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349690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Connections to the Brick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307697-3216-BF49-AE76-CEF5DB81BAC1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39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55093" y="477059"/>
            <a:ext cx="11304289" cy="1143000"/>
          </a:xfrm>
        </p:spPr>
        <p:txBody>
          <a:bodyPr/>
          <a:lstStyle/>
          <a:p>
            <a:r>
              <a:rPr lang="en-US" dirty="0"/>
              <a:t>Assembled Player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307697-3216-BF49-AE76-CEF5DB81BAC1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84EF8D-60B7-49F8-9625-C7CD238004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39093" y="1153215"/>
            <a:ext cx="4571374" cy="50228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761176-249E-44B0-99B7-D68BBB54E2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650869" y="1661564"/>
            <a:ext cx="4571373" cy="400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71989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42336" y="2940961"/>
            <a:ext cx="8704152" cy="97607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Program Football Playing Robot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55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234468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Ask an instructor for help</a:t>
            </a:r>
          </a:p>
          <a:p>
            <a:r>
              <a:rPr lang="en-US" dirty="0"/>
              <a:t>You can download it from: </a:t>
            </a:r>
            <a:br>
              <a:rPr lang="en-US" dirty="0"/>
            </a:br>
            <a:r>
              <a:rPr lang="en-US" dirty="0">
                <a:hlinkClick r:id="rId2"/>
              </a:rPr>
              <a:t>https://www.lego.com/en-us/mindstorms/downloads/download-software</a:t>
            </a:r>
            <a:r>
              <a:rPr lang="en-US" dirty="0"/>
              <a:t> </a:t>
            </a:r>
          </a:p>
          <a:p>
            <a:r>
              <a:rPr lang="en-US" dirty="0"/>
              <a:t>Click on Plus (+) sign at the top to start a blank project</a:t>
            </a:r>
          </a:p>
          <a:p>
            <a:r>
              <a:rPr lang="en-US" dirty="0"/>
              <a:t>You can also follow the instructions to see how to program from: </a:t>
            </a:r>
            <a:r>
              <a:rPr lang="en-US" dirty="0">
                <a:hlinkClick r:id="rId3"/>
              </a:rPr>
              <a:t>https://www.lego.com/en-us/mindstorms/learn-to-program</a:t>
            </a:r>
            <a:r>
              <a:rPr lang="en-US" dirty="0"/>
              <a:t> </a:t>
            </a:r>
          </a:p>
          <a:p>
            <a:r>
              <a:rPr lang="en-US" dirty="0"/>
              <a:t>Program is given on the next page which you need to implement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EV3 Software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307697-3216-BF49-AE76-CEF5DB81BAC1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0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on File &gt; New Project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307697-3216-BF49-AE76-CEF5DB81BAC1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5127E-9E67-4F31-9C05-1A339DC13E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0472" y="1902131"/>
            <a:ext cx="8280656" cy="439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the new project opens you are ready to code</a:t>
            </a:r>
          </a:p>
          <a:p>
            <a:r>
              <a:rPr lang="en-US" dirty="0"/>
              <a:t>At the bottom of the screen, choose Flow Control -&gt; Loop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307697-3216-BF49-AE76-CEF5DB81BAC1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109FB0-E789-4D7A-B286-BDC98F4F37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77698" y="2444921"/>
            <a:ext cx="7911760" cy="40217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354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Add the Switch Cases: At the bottom choose Flow Control -&gt; Switch</a:t>
            </a:r>
          </a:p>
          <a:p>
            <a:r>
              <a:rPr lang="en-US" sz="2400" dirty="0"/>
              <a:t>Change the sensor to Infrared Sensor, mode to be remote</a:t>
            </a:r>
          </a:p>
          <a:p>
            <a:r>
              <a:rPr lang="en-US" sz="2400" dirty="0"/>
              <a:t>Change the port to 1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307697-3216-BF49-AE76-CEF5DB81BAC1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236B9D-0DBE-41A7-82D6-4C0AB75511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1390" y="2679632"/>
            <a:ext cx="8344409" cy="41007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36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372" y="1379855"/>
            <a:ext cx="5863883" cy="37915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4255" y="1574365"/>
            <a:ext cx="4428566" cy="34264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01818" y="2332678"/>
            <a:ext cx="1798775" cy="677086"/>
          </a:xfrm>
          <a:prstGeom prst="rect">
            <a:avLst/>
          </a:prstGeom>
          <a:noFill/>
        </p:spPr>
        <p:txBody>
          <a:bodyPr wrap="none" lIns="121899" tIns="60949" rIns="121899" bIns="60949" rtlCol="0">
            <a:spAutoFit/>
          </a:bodyPr>
          <a:lstStyle/>
          <a:p>
            <a:r>
              <a:rPr lang="en-US" dirty="0"/>
              <a:t>High frequency </a:t>
            </a:r>
          </a:p>
          <a:p>
            <a:r>
              <a:rPr lang="en-US" dirty="0"/>
              <a:t>sound waves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46740" y="5322686"/>
            <a:ext cx="7920943" cy="692475"/>
          </a:xfrm>
          <a:prstGeom prst="rect">
            <a:avLst/>
          </a:prstGeom>
          <a:noFill/>
        </p:spPr>
        <p:txBody>
          <a:bodyPr wrap="none" lIns="121899" tIns="60949" rIns="121899" bIns="60949" rtlCol="0">
            <a:spAutoFit/>
          </a:bodyPr>
          <a:lstStyle/>
          <a:p>
            <a:r>
              <a:rPr lang="en-US" sz="3700" dirty="0">
                <a:latin typeface="Arial"/>
                <a:cs typeface="Arial"/>
              </a:rPr>
              <a:t>Measuring mode </a:t>
            </a:r>
            <a:r>
              <a:rPr lang="en-US" sz="3700" dirty="0" err="1">
                <a:latin typeface="Arial"/>
                <a:cs typeface="Arial"/>
              </a:rPr>
              <a:t>Vs</a:t>
            </a:r>
            <a:r>
              <a:rPr lang="en-US" sz="3700" dirty="0">
                <a:latin typeface="Arial"/>
                <a:cs typeface="Arial"/>
              </a:rPr>
              <a:t> Presence Mode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1217613" y="552450"/>
            <a:ext cx="10971212" cy="1025525"/>
          </a:xfrm>
        </p:spPr>
        <p:txBody>
          <a:bodyPr/>
          <a:lstStyle/>
          <a:p>
            <a:r>
              <a:rPr lang="en-US" dirty="0"/>
              <a:t>Ultrasonic Sensor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945446-3C18-F44F-AE94-28F908EA92E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51879" y="6032311"/>
            <a:ext cx="9667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copied from: </a:t>
            </a:r>
            <a:r>
              <a:rPr lang="en-US" sz="1200" dirty="0">
                <a:hlinkClick r:id="rId4"/>
              </a:rPr>
              <a:t>http://www.slideshare.net/steveonjava/devoxx4kids-lego-workshop?ref=http://steveonjava.com/java-lego-workshop-4-kids/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0737612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start adding the cases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307697-3216-BF49-AE76-CEF5DB81BAC1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8BCCB5-5C26-4470-AA4F-A6BA91F0C4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5103" y="1880489"/>
            <a:ext cx="9329814" cy="47648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108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Case 1</a:t>
            </a:r>
          </a:p>
          <a:p>
            <a:pPr lvl="1"/>
            <a:r>
              <a:rPr lang="en-US" dirty="0"/>
              <a:t>Top left button of remote</a:t>
            </a:r>
          </a:p>
          <a:p>
            <a:pPr lvl="1"/>
            <a:r>
              <a:rPr lang="en-US" dirty="0"/>
              <a:t>Change steering to time mode</a:t>
            </a:r>
          </a:p>
          <a:p>
            <a:pPr lvl="1"/>
            <a:r>
              <a:rPr lang="en-US" dirty="0"/>
              <a:t>You can adjust the power. Do not give a lot of power otherwise your robot will fall. Less power will make it go slow. Choose wisely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307697-3216-BF49-AE76-CEF5DB81BAC1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E3D7BB-ABE1-4966-8C6C-2ADC907EFCF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2810" y="3493362"/>
            <a:ext cx="7056037" cy="330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8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Case 2</a:t>
            </a:r>
          </a:p>
          <a:p>
            <a:pPr lvl="1"/>
            <a:r>
              <a:rPr lang="en-US" dirty="0"/>
              <a:t>Bottom left button of remote</a:t>
            </a:r>
          </a:p>
          <a:p>
            <a:pPr lvl="1"/>
            <a:r>
              <a:rPr lang="en-US" dirty="0"/>
              <a:t>Change steering to time mode</a:t>
            </a:r>
          </a:p>
          <a:p>
            <a:pPr lvl="1"/>
            <a:r>
              <a:rPr lang="en-US" dirty="0"/>
              <a:t>You can adjust the power. Make sure power is of opposite sign that of case 1. Do not give a lot of power otherwise your robot will fall. Less power will make it go slow. Choose wisely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307697-3216-BF49-AE76-CEF5DB81BAC1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CA2CBB-FB55-471B-989B-0C42A97B363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9057" y="3815627"/>
            <a:ext cx="5816404" cy="271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49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Case 3</a:t>
            </a:r>
          </a:p>
          <a:p>
            <a:pPr lvl="1"/>
            <a:r>
              <a:rPr lang="en-US" dirty="0"/>
              <a:t>Top Right button of remote</a:t>
            </a:r>
          </a:p>
          <a:p>
            <a:pPr lvl="1"/>
            <a:r>
              <a:rPr lang="en-US" dirty="0"/>
              <a:t>Add steering pilot</a:t>
            </a:r>
          </a:p>
          <a:p>
            <a:pPr lvl="1"/>
            <a:r>
              <a:rPr lang="en-US" dirty="0"/>
              <a:t>Change to degree mode. You can change power and angle of rotation. Choose wisely.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307697-3216-BF49-AE76-CEF5DB81BAC1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8ADB01-F21F-4B9C-A90C-C94A0117AA3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0115" y="3429000"/>
            <a:ext cx="5518633" cy="254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6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Case 4</a:t>
            </a:r>
          </a:p>
          <a:p>
            <a:pPr lvl="1"/>
            <a:r>
              <a:rPr lang="en-US" dirty="0"/>
              <a:t>Bottom right button of remote</a:t>
            </a:r>
          </a:p>
          <a:p>
            <a:pPr lvl="1"/>
            <a:r>
              <a:rPr lang="en-US" dirty="0"/>
              <a:t>Add steering pilot</a:t>
            </a:r>
          </a:p>
          <a:p>
            <a:pPr lvl="1"/>
            <a:r>
              <a:rPr lang="en-US" dirty="0"/>
              <a:t>Change to degree mode. You can change power and angle of rotation. Change the angle of rotation to opposite of Case3. Choose wisely.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307697-3216-BF49-AE76-CEF5DB81BAC1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8ADB01-F21F-4B9C-A90C-C94A0117AA3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8396" y="3566366"/>
            <a:ext cx="5220352" cy="240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3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Case 5</a:t>
            </a:r>
          </a:p>
          <a:p>
            <a:pPr lvl="1"/>
            <a:r>
              <a:rPr lang="en-US" dirty="0"/>
              <a:t>Top Left and Top right button of remote at the same time</a:t>
            </a:r>
          </a:p>
          <a:p>
            <a:pPr lvl="1"/>
            <a:r>
              <a:rPr lang="en-US" dirty="0"/>
              <a:t>Add small motor for leg</a:t>
            </a:r>
          </a:p>
          <a:p>
            <a:pPr lvl="1"/>
            <a:r>
              <a:rPr lang="en-US" dirty="0"/>
              <a:t>Make sure that the motor is powerful enough to kick and also add a return to the leg to come back once kicked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307697-3216-BF49-AE76-CEF5DB81BAC1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092BF5-EA40-4231-8432-FDC88B08590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2276" y="3519763"/>
            <a:ext cx="6425249" cy="30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4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38528" y="2940961"/>
            <a:ext cx="4511769" cy="976079"/>
          </a:xfrm>
        </p:spPr>
        <p:txBody>
          <a:bodyPr/>
          <a:lstStyle/>
          <a:p>
            <a:pPr algn="l"/>
            <a:r>
              <a:rPr lang="en-US" dirty="0"/>
              <a:t>Football Rules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66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372567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match will last 5 minutes</a:t>
            </a:r>
          </a:p>
          <a:p>
            <a:r>
              <a:rPr lang="en-US" dirty="0"/>
              <a:t>Team with the highest goals win</a:t>
            </a:r>
          </a:p>
          <a:p>
            <a:r>
              <a:rPr lang="en-US" dirty="0"/>
              <a:t>One participant from each team can control the remote</a:t>
            </a:r>
          </a:p>
          <a:p>
            <a:r>
              <a:rPr lang="en-US" dirty="0"/>
              <a:t>In case of a tie, additional 2 minutes will be given</a:t>
            </a:r>
          </a:p>
          <a:p>
            <a:r>
              <a:rPr lang="en-US" dirty="0"/>
              <a:t>If there is still a tie, then there will be a penalty shootout</a:t>
            </a:r>
          </a:p>
          <a:p>
            <a:r>
              <a:rPr lang="en-US" dirty="0"/>
              <a:t>If there is still a tie, then a coin toss will decide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307697-3216-BF49-AE76-CEF5DB81BAC1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8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1630744"/>
            <a:ext cx="5721234" cy="35068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6395" y="1346008"/>
            <a:ext cx="2686100" cy="22240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2921" y="3860296"/>
            <a:ext cx="2729574" cy="217201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217613" y="519113"/>
            <a:ext cx="10971212" cy="1025525"/>
          </a:xfrm>
        </p:spPr>
        <p:txBody>
          <a:bodyPr/>
          <a:lstStyle/>
          <a:p>
            <a:r>
              <a:rPr lang="en-US" dirty="0"/>
              <a:t>Infrared Sensor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945446-3C18-F44F-AE94-28F908EA92E2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51879" y="6032311"/>
            <a:ext cx="9667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copied from: </a:t>
            </a:r>
            <a:r>
              <a:rPr lang="en-US" sz="1200" dirty="0">
                <a:hlinkClick r:id="rId5"/>
              </a:rPr>
              <a:t>http://www.slideshare.net/steveonjava/devoxx4kids-lego-workshop?ref=http://steveonjava.com/java-lego-workshop-4-kids/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828874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17613" y="1057275"/>
            <a:ext cx="10971212" cy="542925"/>
          </a:xfrm>
        </p:spPr>
        <p:txBody>
          <a:bodyPr>
            <a:normAutofit fontScale="90000"/>
          </a:bodyPr>
          <a:lstStyle/>
          <a:p>
            <a:r>
              <a:rPr lang="en-US" dirty="0"/>
              <a:t>Remote Control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456" y="2290521"/>
            <a:ext cx="2877917" cy="28786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904" y="2332760"/>
            <a:ext cx="2877917" cy="287866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945446-3C18-F44F-AE94-28F908EA92E2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51879" y="6032311"/>
            <a:ext cx="9667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copied from: </a:t>
            </a:r>
            <a:r>
              <a:rPr lang="en-US" sz="1200" dirty="0">
                <a:hlinkClick r:id="rId4"/>
              </a:rPr>
              <a:t>http://www.slideshare.net/steveonjava/devoxx4kids-lego-workshop?ref=http://steveonjava.com/java-lego-workshop-4-kids/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173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42336" y="2940961"/>
            <a:ext cx="8704152" cy="976079"/>
          </a:xfrm>
        </p:spPr>
        <p:txBody>
          <a:bodyPr/>
          <a:lstStyle/>
          <a:p>
            <a:pPr algn="l"/>
            <a:r>
              <a:rPr lang="en-US" dirty="0"/>
              <a:t>Build Football Playing Robot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9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321115"/>
      </p:ext>
    </p:extLst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ustom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FF8119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48062</TotalTime>
  <Words>846</Words>
  <Application>Microsoft Office PowerPoint</Application>
  <PresentationFormat>Custom</PresentationFormat>
  <Paragraphs>252</Paragraphs>
  <Slides>67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ＭＳ Ｐゴシック</vt:lpstr>
      <vt:lpstr>Arial</vt:lpstr>
      <vt:lpstr>Lucida Sans Unicode</vt:lpstr>
      <vt:lpstr>Verdana</vt:lpstr>
      <vt:lpstr>Wingdings 2</vt:lpstr>
      <vt:lpstr>Wingdings 3</vt:lpstr>
      <vt:lpstr>Concourse</vt:lpstr>
      <vt:lpstr>JCrete4Kids 2018</vt:lpstr>
      <vt:lpstr>The Heart of the EV3</vt:lpstr>
      <vt:lpstr>EV3 Motors</vt:lpstr>
      <vt:lpstr>EV3 Sensors</vt:lpstr>
      <vt:lpstr>Color and Light Sensor</vt:lpstr>
      <vt:lpstr>Ultrasonic Sensor</vt:lpstr>
      <vt:lpstr>Infrared Sensor</vt:lpstr>
      <vt:lpstr>Remote Control</vt:lpstr>
      <vt:lpstr>Build Football Playing Robot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Connections to the Brick</vt:lpstr>
      <vt:lpstr>Assembled Player</vt:lpstr>
      <vt:lpstr>Program Football Playing Robot</vt:lpstr>
      <vt:lpstr>Install the EV3 Software</vt:lpstr>
      <vt:lpstr>Program</vt:lpstr>
      <vt:lpstr>Program</vt:lpstr>
      <vt:lpstr>Program</vt:lpstr>
      <vt:lpstr>Program</vt:lpstr>
      <vt:lpstr>Program</vt:lpstr>
      <vt:lpstr>Program</vt:lpstr>
      <vt:lpstr>Program</vt:lpstr>
      <vt:lpstr>Program</vt:lpstr>
      <vt:lpstr>Program</vt:lpstr>
      <vt:lpstr>Football Rules</vt:lpstr>
      <vt:lpstr>Rules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09J1 template, PPT2008/Macintosh</dc:title>
  <dc:subject>2009 JavaOne Conference, San Francisco</dc:subject>
  <dc:creator>Nikhil Nanivadekar</dc:creator>
  <dc:description>Onsite breakout presentation support by Reaction Graphics LLC, www.reactiongraphics.com</dc:description>
  <cp:lastModifiedBy>Nikhil Nanivadekar</cp:lastModifiedBy>
  <cp:revision>860</cp:revision>
  <cp:lastPrinted>2014-08-06T21:58:18Z</cp:lastPrinted>
  <dcterms:created xsi:type="dcterms:W3CDTF">2011-10-05T19:48:43Z</dcterms:created>
  <dcterms:modified xsi:type="dcterms:W3CDTF">2018-07-27T09:36:14Z</dcterms:modified>
</cp:coreProperties>
</file>